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5"/>
  </p:notesMasterIdLst>
  <p:sldIdLst>
    <p:sldId id="838" r:id="rId2"/>
    <p:sldId id="858" r:id="rId3"/>
    <p:sldId id="869" r:id="rId4"/>
    <p:sldId id="810" r:id="rId5"/>
    <p:sldId id="827" r:id="rId6"/>
    <p:sldId id="862" r:id="rId7"/>
    <p:sldId id="819" r:id="rId8"/>
    <p:sldId id="821" r:id="rId9"/>
    <p:sldId id="822" r:id="rId10"/>
    <p:sldId id="868" r:id="rId11"/>
    <p:sldId id="820" r:id="rId12"/>
    <p:sldId id="823" r:id="rId13"/>
    <p:sldId id="824" r:id="rId14"/>
    <p:sldId id="825" r:id="rId15"/>
    <p:sldId id="853" r:id="rId16"/>
    <p:sldId id="861" r:id="rId17"/>
    <p:sldId id="840" r:id="rId18"/>
    <p:sldId id="842" r:id="rId19"/>
    <p:sldId id="843" r:id="rId20"/>
    <p:sldId id="844" r:id="rId21"/>
    <p:sldId id="845" r:id="rId22"/>
    <p:sldId id="878" r:id="rId23"/>
    <p:sldId id="870" r:id="rId24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900CC"/>
    <a:srgbClr val="FF00FF"/>
    <a:srgbClr val="009900"/>
    <a:srgbClr val="00FFFF"/>
    <a:srgbClr val="FFFF00"/>
    <a:srgbClr val="FF0000"/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86047" autoAdjust="0"/>
  </p:normalViewPr>
  <p:slideViewPr>
    <p:cSldViewPr>
      <p:cViewPr varScale="1">
        <p:scale>
          <a:sx n="98" d="100"/>
          <a:sy n="98" d="100"/>
        </p:scale>
        <p:origin x="1956" y="9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36" y="25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spcBef>
                <a:spcPct val="0"/>
              </a:spcBef>
              <a:defRPr sz="13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3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spcBef>
                <a:spcPct val="0"/>
              </a:spcBef>
              <a:defRPr sz="13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3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767FC3A7-0F7B-44C6-ACD4-A5FC741D94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5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FB721F-31C6-4B60-861A-A0998B2E02B0}" type="slidenum">
              <a:rPr lang="en-US" smtClean="0">
                <a:latin typeface="Arial" pitchFamily="34" charset="0"/>
              </a:rPr>
              <a:pPr/>
              <a:t>4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150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4576A-F041-465B-B05C-90CC0BF4FA5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72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4576A-F041-465B-B05C-90CC0BF4FA5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7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C2846-0C32-4711-B63B-3E5F5C709C7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30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499E04-24EC-4399-9351-0814BAF8590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52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1F3201-8425-4AFC-B629-22028E4AF45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30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D6F35D-372D-4922-8916-9CD38BCB22E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37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FB721F-31C6-4B60-861A-A0998B2E02B0}" type="slidenum">
              <a:rPr lang="en-US" smtClean="0">
                <a:latin typeface="Arial" pitchFamily="34" charset="0"/>
              </a:rPr>
              <a:pPr/>
              <a:t>15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896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4576A-F041-465B-B05C-90CC0BF4FA5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90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4576A-F041-465B-B05C-90CC0BF4FA5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81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4576A-F041-465B-B05C-90CC0BF4FA5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03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C3F58-2633-43B5-944D-9A29CA4A9E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C7C65B-D709-43A0-BF27-CBEBE59D50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2BCF5F-F163-48A3-8709-B31AFB4E6F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6A6246-AD0B-408A-B745-2ACC72A7A4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C49721-C3A1-4425-99EF-30C57743CC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76BB52-192B-4E7D-9E15-B5945998B3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634D7A-5DE0-40F6-876D-D2AFBCA764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733130-C1C8-4197-ACEE-A73DA10DD2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389DD-3A77-4664-9585-0D0E9A5EB6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740A81-9E01-4FD9-8249-D9D456571D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6D5C0-30C3-4567-9087-D7285F18DE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9245C4-C502-4096-92D6-EC376ED5F3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826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26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4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26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9DE62156-1480-49ED-B33B-CE1D8F42A3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82695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quickdraw.withgoogle.com/" TargetMode="External"/><Relationship Id="rId2" Type="http://schemas.openxmlformats.org/officeDocument/2006/relationships/hyperlink" Target="https://thing-translator.appspot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xperiments.withgoogle.com/imaginary-soundscape" TargetMode="External"/><Relationship Id="rId4" Type="http://schemas.openxmlformats.org/officeDocument/2006/relationships/hyperlink" Target="https://modeldepot.github.io/tfjs-yolo-tiny-demo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play.google.com/store/apps/details?id=com.google.android.apps.translate&amp;hl=en" TargetMode="External"/><Relationship Id="rId2" Type="http://schemas.openxmlformats.org/officeDocument/2006/relationships/hyperlink" Target="https://www.skype.com/en/features/skype-translato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mag.org/cgi/content/full/317/5844/1518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hyperlink" Target="https://www.wired.com/2017/02/libratus/" TargetMode="External"/><Relationship Id="rId4" Type="http://schemas.openxmlformats.org/officeDocument/2006/relationships/hyperlink" Target="https://deepmind.com/alpha-go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hyperlink" Target="http://www.youtube.com/watch?v=0JL04JJjocc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ytimes.com/2010/07/05/science/05robot.html?_r=1&amp;ref=artificial_intelligence" TargetMode="External"/><Relationship Id="rId5" Type="http://schemas.openxmlformats.org/officeDocument/2006/relationships/hyperlink" Target="http://en.wikipedia.org/wiki/Humanoid_robot" TargetMode="External"/><Relationship Id="rId4" Type="http://schemas.openxmlformats.org/officeDocument/2006/relationships/hyperlink" Target="http://www.robocup.org/" TargetMode="External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eecs.berkeley.edu/~pabbeel/papers/Maitin-ShepardCusumano-TownerLeiAbbeel_ICRA2010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://www.youtube.com/watch?v=gy5g33S0Gzo&amp;NR=1" TargetMode="External"/><Relationship Id="rId4" Type="http://schemas.openxmlformats.org/officeDocument/2006/relationships/hyperlink" Target="http://www.youtube.com/watch?v=gy5g33S0Gzo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binsights.com/research/artificial-intelligence-top-startup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bits.blogs.nytimes.com/2014/08/18/computer-eyesight-gets-a-lot-more-accurate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theverge.com/2016/4/5/11364914/facebook-automatic-alt-tags-blind-visually-impare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 </a:t>
            </a:r>
            <a:br>
              <a:rPr lang="en-US" dirty="0"/>
            </a:br>
            <a:r>
              <a:rPr lang="en-US" b="1" dirty="0"/>
              <a:t>Introduction to </a:t>
            </a:r>
            <a:r>
              <a:rPr lang="en-US" b="1" dirty="0">
                <a:ea typeface="inherit"/>
                <a:cs typeface="inherit"/>
              </a:rPr>
              <a:t>Artificial Intelligence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09800" y="5361801"/>
            <a:ext cx="4572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Dr. Victor Chen</a:t>
            </a:r>
          </a:p>
          <a:p>
            <a:r>
              <a:rPr lang="en-US" sz="1800" dirty="0">
                <a:solidFill>
                  <a:schemeClr val="tx1"/>
                </a:solidFill>
              </a:rPr>
              <a:t>Fall 2022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1371600" y="3810000"/>
            <a:ext cx="6400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>
                <a:ea typeface="inherit"/>
                <a:cs typeface="inherit"/>
              </a:rPr>
              <a:t>CS 180 – Intelligent Systems</a:t>
            </a:r>
            <a:endParaRPr lang="en-US" b="0" kern="0" dirty="0"/>
          </a:p>
          <a:p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90025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Applications:  Computer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https://thing-translator.appspot.com/</a:t>
            </a:r>
            <a:endParaRPr lang="en-US" dirty="0"/>
          </a:p>
          <a:p>
            <a:r>
              <a:rPr lang="en-US" dirty="0">
                <a:hlinkClick r:id="rId3"/>
              </a:rPr>
              <a:t>https://quickdraw.withgoogle.com/</a:t>
            </a:r>
            <a:endParaRPr lang="en-US" dirty="0"/>
          </a:p>
          <a:p>
            <a:r>
              <a:rPr lang="en-US" dirty="0">
                <a:hlinkClick r:id="rId4"/>
              </a:rPr>
              <a:t>https://modeldepot.github.io/tfjs-yolo-tiny-demo/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https://experiments.withgoogle.com/imaginary-soundscape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65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AI Applications: Speech and natural language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232447" y="6400800"/>
            <a:ext cx="3742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hlinkClick r:id="rId2"/>
              </a:rPr>
              <a:t>https://www.skype.com/en/features/skype-translator/</a:t>
            </a:r>
            <a:endParaRPr lang="en-US" b="0" dirty="0">
              <a:solidFill>
                <a:srgbClr val="000000"/>
              </a:solidFill>
            </a:endParaRPr>
          </a:p>
        </p:txBody>
      </p:sp>
      <p:pic>
        <p:nvPicPr>
          <p:cNvPr id="8" name="Picture 7" descr="Screen Shot 2015-01-18 at 5.58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632" y="990600"/>
            <a:ext cx="3823368" cy="2095500"/>
          </a:xfrm>
          <a:prstGeom prst="rect">
            <a:avLst/>
          </a:prstGeom>
        </p:spPr>
      </p:pic>
      <p:pic>
        <p:nvPicPr>
          <p:cNvPr id="3" name="Picture 2" descr="Screen Shot 2016-08-22 at 12.09.2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0601"/>
            <a:ext cx="3282720" cy="2057399"/>
          </a:xfrm>
          <a:prstGeom prst="rect">
            <a:avLst/>
          </a:prstGeom>
        </p:spPr>
      </p:pic>
      <p:pic>
        <p:nvPicPr>
          <p:cNvPr id="11" name="Picture 10" descr="Screen Shot 2016-08-22 at 12.09.4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200400"/>
            <a:ext cx="2585545" cy="3124200"/>
          </a:xfrm>
          <a:prstGeom prst="rect">
            <a:avLst/>
          </a:prstGeom>
        </p:spPr>
      </p:pic>
      <p:pic>
        <p:nvPicPr>
          <p:cNvPr id="12" name="Picture 11" descr="Screen Shot 2016-08-22 at 12.09.5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43000"/>
            <a:ext cx="838200" cy="4355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19600" y="3200400"/>
            <a:ext cx="4572000" cy="3046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800" b="0" dirty="0">
                <a:solidFill>
                  <a:schemeClr val="tx1"/>
                </a:solidFill>
              </a:rPr>
              <a:t>Google Translate App</a:t>
            </a:r>
          </a:p>
          <a:p>
            <a:pPr marL="171450" indent="-171450" algn="l">
              <a:buFont typeface="Arial"/>
              <a:buChar char="•"/>
            </a:pPr>
            <a:endParaRPr lang="en-US" b="0" dirty="0">
              <a:solidFill>
                <a:schemeClr val="tx1"/>
              </a:solidFill>
            </a:endParaRPr>
          </a:p>
          <a:p>
            <a:pPr marL="171450" indent="-171450" algn="l">
              <a:buFont typeface="Arial"/>
              <a:buChar char="•"/>
            </a:pPr>
            <a:r>
              <a:rPr lang="en-US" b="0" dirty="0">
                <a:solidFill>
                  <a:schemeClr val="tx1"/>
                </a:solidFill>
              </a:rPr>
              <a:t>Translate between 103 languages by typing</a:t>
            </a:r>
          </a:p>
          <a:p>
            <a:pPr marL="171450" indent="-171450" algn="l">
              <a:buFont typeface="Arial"/>
              <a:buChar char="•"/>
            </a:pPr>
            <a:r>
              <a:rPr lang="en-US" b="0" dirty="0">
                <a:solidFill>
                  <a:schemeClr val="tx1"/>
                </a:solidFill>
              </a:rPr>
              <a:t>Offline: Translate 52 languages when you have no Internet</a:t>
            </a:r>
          </a:p>
          <a:p>
            <a:pPr marL="171450" indent="-171450" algn="l">
              <a:buFont typeface="Arial"/>
              <a:buChar char="•"/>
            </a:pPr>
            <a:r>
              <a:rPr lang="en-US" b="0" dirty="0">
                <a:solidFill>
                  <a:schemeClr val="tx1"/>
                </a:solidFill>
              </a:rPr>
              <a:t>Instant camera translation: </a:t>
            </a:r>
            <a:r>
              <a:rPr lang="en-US" dirty="0">
                <a:solidFill>
                  <a:schemeClr val="tx1"/>
                </a:solidFill>
              </a:rPr>
              <a:t>Use your camera to translate text </a:t>
            </a:r>
            <a:r>
              <a:rPr lang="en-US" b="0" dirty="0">
                <a:solidFill>
                  <a:schemeClr val="tx1"/>
                </a:solidFill>
              </a:rPr>
              <a:t>instantly in 30 languages</a:t>
            </a:r>
          </a:p>
          <a:p>
            <a:pPr marL="171450" indent="-171450" algn="l">
              <a:buFont typeface="Arial"/>
              <a:buChar char="•"/>
            </a:pPr>
            <a:r>
              <a:rPr lang="en-US" b="0" dirty="0">
                <a:solidFill>
                  <a:schemeClr val="tx1"/>
                </a:solidFill>
              </a:rPr>
              <a:t>Camera Mode: Take pictures of text for higher-quality translations in 37 languages</a:t>
            </a:r>
          </a:p>
          <a:p>
            <a:pPr marL="171450" indent="-171450" algn="l">
              <a:buFont typeface="Arial"/>
              <a:buChar char="•"/>
            </a:pPr>
            <a:r>
              <a:rPr lang="en-US" b="0" dirty="0">
                <a:solidFill>
                  <a:schemeClr val="tx1"/>
                </a:solidFill>
              </a:rPr>
              <a:t>Conversation Mode: Two-way </a:t>
            </a:r>
            <a:r>
              <a:rPr lang="en-US" dirty="0">
                <a:solidFill>
                  <a:schemeClr val="tx1"/>
                </a:solidFill>
              </a:rPr>
              <a:t>instant speech translation </a:t>
            </a:r>
            <a:r>
              <a:rPr lang="en-US" b="0" dirty="0">
                <a:solidFill>
                  <a:schemeClr val="tx1"/>
                </a:solidFill>
              </a:rPr>
              <a:t>in 32 languages</a:t>
            </a:r>
          </a:p>
          <a:p>
            <a:pPr marL="171450" indent="-171450" algn="l">
              <a:buFont typeface="Arial"/>
              <a:buChar char="•"/>
            </a:pPr>
            <a:r>
              <a:rPr lang="en-US" b="0" dirty="0">
                <a:solidFill>
                  <a:schemeClr val="tx1"/>
                </a:solidFill>
              </a:rPr>
              <a:t>Handwriting: </a:t>
            </a:r>
            <a:r>
              <a:rPr lang="en-US" dirty="0">
                <a:solidFill>
                  <a:schemeClr val="tx1"/>
                </a:solidFill>
              </a:rPr>
              <a:t>Draw characters </a:t>
            </a:r>
            <a:r>
              <a:rPr lang="en-US" b="0" dirty="0">
                <a:solidFill>
                  <a:schemeClr val="tx1"/>
                </a:solidFill>
              </a:rPr>
              <a:t>instead of using the keyboard in 93 languages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05043" y="6400800"/>
            <a:ext cx="51913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hlinkClick r:id="rId7"/>
              </a:rPr>
              <a:t>https://play.google.com/store/apps/details?id=com.google.android.apps.translate&amp;hl=en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812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Applications: Games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914400"/>
            <a:ext cx="8077200" cy="5257800"/>
          </a:xfrm>
        </p:spPr>
        <p:txBody>
          <a:bodyPr/>
          <a:lstStyle/>
          <a:p>
            <a:pPr>
              <a:buFont typeface="Arial" pitchFamily="34" charset="0"/>
              <a:buChar char="•"/>
              <a:defRPr/>
            </a:pPr>
            <a:r>
              <a:rPr lang="en-US" sz="2400" b="1" dirty="0"/>
              <a:t>1997:</a:t>
            </a:r>
            <a:r>
              <a:rPr lang="en-US" sz="2400" dirty="0"/>
              <a:t> IBM’s Deep Blue defeats the reigning world chess champion Garry Kasparov</a:t>
            </a:r>
          </a:p>
          <a:p>
            <a:pPr lvl="1">
              <a:defRPr/>
            </a:pPr>
            <a:r>
              <a:rPr lang="en-US" b="1" dirty="0">
                <a:ea typeface="+mn-ea"/>
                <a:cs typeface="+mn-cs"/>
              </a:rPr>
              <a:t>1997: Deep Blue Beat</a:t>
            </a:r>
            <a:r>
              <a:rPr lang="en-US" altLang="zh-CN" b="1" dirty="0">
                <a:ea typeface="+mn-ea"/>
                <a:cs typeface="+mn-cs"/>
              </a:rPr>
              <a:t>s</a:t>
            </a:r>
            <a:r>
              <a:rPr lang="en-US" b="1" dirty="0">
                <a:ea typeface="+mn-ea"/>
                <a:cs typeface="+mn-cs"/>
              </a:rPr>
              <a:t> Kasparov</a:t>
            </a:r>
            <a:br>
              <a:rPr lang="en-US" dirty="0">
                <a:ea typeface="+mn-ea"/>
                <a:cs typeface="+mn-cs"/>
              </a:rPr>
            </a:br>
            <a:endParaRPr lang="en-US" dirty="0">
              <a:ea typeface="+mn-ea"/>
              <a:cs typeface="+mn-cs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b="1" dirty="0"/>
              <a:t>2007:</a:t>
            </a:r>
            <a:r>
              <a:rPr lang="en-US" sz="2400" dirty="0"/>
              <a:t> </a:t>
            </a:r>
            <a:r>
              <a:rPr lang="en-US" sz="2400" dirty="0">
                <a:hlinkClick r:id="rId3"/>
              </a:rPr>
              <a:t>Checkers is solved</a:t>
            </a:r>
            <a:r>
              <a:rPr lang="en-US" sz="2400" dirty="0"/>
              <a:t> 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2400" dirty="0"/>
              <a:t>AI programs have been beating the best humans</a:t>
            </a:r>
          </a:p>
          <a:p>
            <a:pPr lvl="1">
              <a:buFont typeface="Arial" pitchFamily="34" charset="0"/>
              <a:buChar char="•"/>
              <a:defRPr/>
            </a:pPr>
            <a:endParaRPr lang="en-US" sz="2400" dirty="0"/>
          </a:p>
          <a:p>
            <a:pPr>
              <a:buFont typeface="Arial" pitchFamily="34" charset="0"/>
              <a:buChar char="•"/>
              <a:defRPr/>
            </a:pPr>
            <a:r>
              <a:rPr lang="en-US" sz="2400" b="1" dirty="0"/>
              <a:t>2016:</a:t>
            </a:r>
            <a:r>
              <a:rPr lang="en-US" sz="2400" dirty="0"/>
              <a:t> </a:t>
            </a:r>
            <a:r>
              <a:rPr lang="en-US" sz="2400" dirty="0" err="1">
                <a:hlinkClick r:id="rId4"/>
              </a:rPr>
              <a:t>AlphaGo</a:t>
            </a:r>
            <a:r>
              <a:rPr lang="en-US" sz="2400" dirty="0">
                <a:hlinkClick r:id="rId4"/>
              </a:rPr>
              <a:t> won against </a:t>
            </a:r>
            <a:br>
              <a:rPr lang="en-US" sz="2400" dirty="0">
                <a:hlinkClick r:id="rId4"/>
              </a:rPr>
            </a:br>
            <a:r>
              <a:rPr lang="en-US" sz="2400" dirty="0">
                <a:hlinkClick r:id="rId4"/>
              </a:rPr>
              <a:t>Go grandmaster Lee </a:t>
            </a:r>
            <a:r>
              <a:rPr lang="en-US" sz="2400" dirty="0" err="1">
                <a:hlinkClick r:id="rId4"/>
              </a:rPr>
              <a:t>Sedol</a:t>
            </a:r>
            <a:r>
              <a:rPr lang="en-US" sz="2400" dirty="0">
                <a:hlinkClick r:id="rId4"/>
              </a:rPr>
              <a:t> 4-1</a:t>
            </a:r>
            <a:endParaRPr lang="en-US" sz="2400" dirty="0"/>
          </a:p>
          <a:p>
            <a:pPr>
              <a:buFont typeface="Arial" pitchFamily="34" charset="0"/>
              <a:buChar char="•"/>
              <a:defRPr/>
            </a:pPr>
            <a:endParaRPr lang="en-US" sz="2400" dirty="0"/>
          </a:p>
          <a:p>
            <a:pPr>
              <a:buFont typeface="Arial" pitchFamily="34" charset="0"/>
              <a:buChar char="•"/>
              <a:defRPr/>
            </a:pPr>
            <a:endParaRPr lang="en-US" sz="2400" dirty="0"/>
          </a:p>
          <a:p>
            <a:pPr>
              <a:buFont typeface="Arial" pitchFamily="34" charset="0"/>
              <a:buChar char="•"/>
              <a:defRPr/>
            </a:pPr>
            <a:r>
              <a:rPr lang="en-US" sz="2400" b="1" dirty="0"/>
              <a:t>2017: </a:t>
            </a:r>
            <a:r>
              <a:rPr lang="en-US" sz="2400" dirty="0">
                <a:hlinkClick r:id="rId5"/>
              </a:rPr>
              <a:t>CMU’s AI system beat the best human players at no-limit Texas </a:t>
            </a:r>
            <a:r>
              <a:rPr lang="en-US" sz="2400" dirty="0" err="1">
                <a:hlinkClick r:id="rId5"/>
              </a:rPr>
              <a:t>Hold’em</a:t>
            </a:r>
            <a:r>
              <a:rPr lang="en-US" sz="2400" dirty="0">
                <a:hlinkClick r:id="rId5"/>
              </a:rPr>
              <a:t> poker</a:t>
            </a:r>
            <a:endParaRPr lang="en-US" sz="2400" dirty="0"/>
          </a:p>
        </p:txBody>
      </p:sp>
      <p:pic>
        <p:nvPicPr>
          <p:cNvPr id="3074" name="Picture 2" descr="http://www.adrianpei.com/wp-content/uploads/2010/01/kasparov-deepblu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47800"/>
            <a:ext cx="2057400" cy="13286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5449" y="3733800"/>
            <a:ext cx="23622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2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Applications: Robotics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Autonomous vehicles</a:t>
            </a:r>
          </a:p>
          <a:p>
            <a:pPr lvl="1"/>
            <a:r>
              <a:rPr lang="en-US" dirty="0"/>
              <a:t>Vehicles for exploring space,</a:t>
            </a:r>
            <a:br>
              <a:rPr lang="en-US" dirty="0"/>
            </a:br>
            <a:r>
              <a:rPr lang="en-US" dirty="0"/>
              <a:t>hazardous environments</a:t>
            </a:r>
          </a:p>
          <a:p>
            <a:pPr lvl="1"/>
            <a:r>
              <a:rPr lang="en-US" dirty="0">
                <a:hlinkClick r:id="rId3"/>
              </a:rPr>
              <a:t>Autonomous drones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Soccer robots </a:t>
            </a:r>
          </a:p>
          <a:p>
            <a:pPr lvl="1"/>
            <a:r>
              <a:rPr lang="en-US" dirty="0" err="1">
                <a:hlinkClick r:id="rId4"/>
              </a:rPr>
              <a:t>RoboCup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Personal robots</a:t>
            </a:r>
          </a:p>
          <a:p>
            <a:pPr lvl="1"/>
            <a:r>
              <a:rPr lang="en-US" dirty="0">
                <a:hlinkClick r:id="rId5"/>
              </a:rPr>
              <a:t>Humanoid robots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Robotic pets</a:t>
            </a:r>
            <a:endParaRPr lang="en-US" dirty="0"/>
          </a:p>
          <a:p>
            <a:pPr lvl="1"/>
            <a:r>
              <a:rPr lang="en-US" dirty="0"/>
              <a:t>Personal assistants?</a:t>
            </a:r>
          </a:p>
          <a:p>
            <a:endParaRPr lang="en-US" dirty="0"/>
          </a:p>
        </p:txBody>
      </p:sp>
      <p:pic>
        <p:nvPicPr>
          <p:cNvPr id="16998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43600" y="990600"/>
            <a:ext cx="2619375" cy="17526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169988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43600" y="5181600"/>
            <a:ext cx="2628900" cy="14462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1961" y="3101436"/>
            <a:ext cx="2671014" cy="165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05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Towel-folding robot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533400" y="5562600"/>
            <a:ext cx="7924800" cy="1066800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J. </a:t>
            </a:r>
            <a:r>
              <a:rPr lang="en-US" sz="1800" dirty="0" err="1"/>
              <a:t>Maitin</a:t>
            </a:r>
            <a:r>
              <a:rPr lang="en-US" sz="1800" dirty="0"/>
              <a:t>-Shepard, M. </a:t>
            </a:r>
            <a:r>
              <a:rPr lang="en-US" sz="1800" dirty="0" err="1"/>
              <a:t>Cusumano</a:t>
            </a:r>
            <a:r>
              <a:rPr lang="en-US" sz="1800" dirty="0"/>
              <a:t>-Towner, J. Lei and P. </a:t>
            </a:r>
            <a:r>
              <a:rPr lang="en-US" sz="1800" dirty="0" err="1"/>
              <a:t>Abbeel</a:t>
            </a:r>
            <a:r>
              <a:rPr lang="en-US" sz="1800" dirty="0"/>
              <a:t>, </a:t>
            </a:r>
            <a:r>
              <a:rPr lang="en-US" sz="1800" dirty="0">
                <a:hlinkClick r:id="rId3"/>
              </a:rPr>
              <a:t>Cloth Grasp Point Detection based on Multiple-View Geometric Cues with Application to Robotic Towel Folding</a:t>
            </a:r>
            <a:r>
              <a:rPr lang="en-US" sz="1800" dirty="0"/>
              <a:t>, ICRA 2010</a:t>
            </a:r>
          </a:p>
          <a:p>
            <a:pPr marL="285750" indent="-285750">
              <a:buFont typeface="Arial" pitchFamily="34" charset="0"/>
              <a:buChar char="•"/>
            </a:pPr>
            <a:br>
              <a:rPr lang="en-US" sz="1800" dirty="0"/>
            </a:br>
            <a:endParaRPr lang="en-US" sz="1800" dirty="0">
              <a:hlinkClick r:id="rId4"/>
            </a:endParaRPr>
          </a:p>
          <a:p>
            <a:pPr>
              <a:buFont typeface="Arial" pitchFamily="34" charset="0"/>
              <a:buChar char="•"/>
            </a:pPr>
            <a:endParaRPr lang="en-US" sz="2000" dirty="0">
              <a:hlinkClick r:id="rId4"/>
            </a:endParaRPr>
          </a:p>
          <a:p>
            <a:pPr>
              <a:buFont typeface="Arial" pitchFamily="34" charset="0"/>
              <a:buChar char="•"/>
            </a:pPr>
            <a:endParaRPr lang="en-US" sz="2000" dirty="0"/>
          </a:p>
        </p:txBody>
      </p:sp>
      <p:pic>
        <p:nvPicPr>
          <p:cNvPr id="25604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28800" y="1047750"/>
            <a:ext cx="5283200" cy="3962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25605" name="TextBox 4"/>
          <p:cNvSpPr txBox="1">
            <a:spLocks noChangeArrowheads="1"/>
          </p:cNvSpPr>
          <p:nvPr/>
        </p:nvSpPr>
        <p:spPr bwMode="auto">
          <a:xfrm>
            <a:off x="3352800" y="5010150"/>
            <a:ext cx="20113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Arial" pitchFamily="34" charset="0"/>
                <a:hlinkClick r:id="rId5"/>
              </a:rPr>
              <a:t>YouTube Video</a:t>
            </a:r>
            <a:endParaRPr lang="en-US" sz="20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058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of this class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0"/>
            <a:ext cx="800133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We will learn not only </a:t>
            </a:r>
            <a:r>
              <a:rPr lang="en-US" sz="2000" u="sng" dirty="0">
                <a:solidFill>
                  <a:srgbClr val="FF0000"/>
                </a:solidFill>
              </a:rPr>
              <a:t>AI techniques </a:t>
            </a:r>
            <a:r>
              <a:rPr lang="en-US" sz="2000" dirty="0"/>
              <a:t>but also </a:t>
            </a:r>
            <a:r>
              <a:rPr lang="en-US" sz="2000" u="sng" dirty="0">
                <a:solidFill>
                  <a:srgbClr val="FF0000"/>
                </a:solidFill>
              </a:rPr>
              <a:t>how to implement </a:t>
            </a:r>
            <a:r>
              <a:rPr lang="en-US" sz="2000" u="sng" dirty="0"/>
              <a:t>them using </a:t>
            </a:r>
            <a:r>
              <a:rPr lang="en-US" sz="2000" u="sng" dirty="0">
                <a:solidFill>
                  <a:srgbClr val="9900CC"/>
                </a:solidFill>
              </a:rPr>
              <a:t>popular Python AI packages</a:t>
            </a:r>
            <a:r>
              <a:rPr lang="en-US" sz="20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Thus, this class is a class </a:t>
            </a:r>
            <a:r>
              <a:rPr lang="en-US" sz="2000" dirty="0">
                <a:solidFill>
                  <a:srgbClr val="0000FF"/>
                </a:solidFill>
              </a:rPr>
              <a:t>emphasizing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9900"/>
                </a:solidFill>
              </a:rPr>
              <a:t>both theory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009900"/>
                </a:solidFill>
              </a:rPr>
              <a:t>hands-on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819400"/>
            <a:ext cx="396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38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sz="3600" dirty="0"/>
              <a:t>Smart Agent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895600"/>
            <a:ext cx="4532744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52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574964" y="76200"/>
            <a:ext cx="7772400" cy="838200"/>
          </a:xfrm>
        </p:spPr>
        <p:txBody>
          <a:bodyPr/>
          <a:lstStyle/>
          <a:p>
            <a:r>
              <a:rPr lang="en-US" dirty="0"/>
              <a:t>Agents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066800"/>
            <a:ext cx="8229600" cy="1752600"/>
          </a:xfrm>
        </p:spPr>
        <p:txBody>
          <a:bodyPr/>
          <a:lstStyle/>
          <a:p>
            <a:r>
              <a:rPr lang="en-US" dirty="0"/>
              <a:t>   An </a:t>
            </a:r>
            <a:r>
              <a:rPr lang="en-US" dirty="0">
                <a:solidFill>
                  <a:srgbClr val="FF0000"/>
                </a:solidFill>
              </a:rPr>
              <a:t>agent</a:t>
            </a:r>
            <a:r>
              <a:rPr lang="en-US" dirty="0"/>
              <a:t> is a </a:t>
            </a:r>
            <a:r>
              <a:rPr lang="en-US" dirty="0">
                <a:solidFill>
                  <a:srgbClr val="FF0000"/>
                </a:solidFill>
              </a:rPr>
              <a:t>software </a:t>
            </a:r>
            <a:r>
              <a:rPr lang="en-US" dirty="0"/>
              <a:t>which observes </a:t>
            </a:r>
            <a:r>
              <a:rPr lang="en-US" dirty="0">
                <a:solidFill>
                  <a:srgbClr val="0000FF"/>
                </a:solidFill>
              </a:rPr>
              <a:t>input</a:t>
            </a:r>
            <a:r>
              <a:rPr lang="en-US" dirty="0"/>
              <a:t> through </a:t>
            </a:r>
            <a:r>
              <a:rPr lang="en-US" dirty="0">
                <a:solidFill>
                  <a:srgbClr val="0000FF"/>
                </a:solidFill>
              </a:rPr>
              <a:t>sensors</a:t>
            </a:r>
            <a:r>
              <a:rPr lang="en-US" dirty="0"/>
              <a:t> and acts upon </a:t>
            </a:r>
            <a:r>
              <a:rPr lang="en-US" dirty="0">
                <a:solidFill>
                  <a:srgbClr val="C00000"/>
                </a:solidFill>
              </a:rPr>
              <a:t>an environment</a:t>
            </a:r>
            <a:r>
              <a:rPr lang="en-US" dirty="0"/>
              <a:t> using </a:t>
            </a:r>
            <a:r>
              <a:rPr lang="en-US" dirty="0">
                <a:solidFill>
                  <a:srgbClr val="0000FF"/>
                </a:solidFill>
              </a:rPr>
              <a:t>actuators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895600"/>
            <a:ext cx="4419600" cy="359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12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/>
              <a:t>Smart agents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/>
          <a:lstStyle/>
          <a:p>
            <a:r>
              <a:rPr lang="en-US" sz="2400" dirty="0"/>
              <a:t>Given input from sensor, a </a:t>
            </a:r>
            <a:r>
              <a:rPr lang="en-US" sz="2400" b="1" dirty="0">
                <a:solidFill>
                  <a:srgbClr val="FF0000"/>
                </a:solidFill>
              </a:rPr>
              <a:t>smart agent</a:t>
            </a:r>
            <a:r>
              <a:rPr lang="en-US" sz="2400" dirty="0"/>
              <a:t> should take an action that will </a:t>
            </a:r>
            <a:r>
              <a:rPr lang="en-US" sz="2400" b="1" dirty="0">
                <a:solidFill>
                  <a:srgbClr val="0000FF"/>
                </a:solidFill>
              </a:rPr>
              <a:t>maximize</a:t>
            </a:r>
            <a:r>
              <a:rPr lang="en-US" sz="2400" dirty="0"/>
              <a:t> its </a:t>
            </a:r>
            <a:r>
              <a:rPr lang="en-US" sz="2400" b="1" dirty="0">
                <a:solidFill>
                  <a:srgbClr val="FF0000"/>
                </a:solidFill>
              </a:rPr>
              <a:t>performance measure</a:t>
            </a:r>
            <a:r>
              <a:rPr lang="en-US" sz="24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Performance measure:  utility objective function: 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sz="2800" dirty="0"/>
          </a:p>
          <a:p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819400"/>
            <a:ext cx="5238962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96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153400" cy="83820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Open Sans"/>
              </a:rPr>
              <a:t>PEAS model: on which most of AI agents work upon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43000"/>
            <a:ext cx="9144000" cy="4648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000" b="1" dirty="0">
                <a:solidFill>
                  <a:srgbClr val="FF0000"/>
                </a:solidFill>
              </a:rPr>
              <a:t>PEAS</a:t>
            </a:r>
            <a:r>
              <a:rPr lang="en-US" sz="2000" b="1" dirty="0"/>
              <a:t>:</a:t>
            </a:r>
            <a:r>
              <a:rPr lang="en-US" sz="2000" dirty="0"/>
              <a:t> </a:t>
            </a:r>
            <a:r>
              <a:rPr lang="en-US" sz="2000" b="1" dirty="0"/>
              <a:t>Performance measure, Environment states, Actuators, Sensors </a:t>
            </a:r>
          </a:p>
          <a:p>
            <a:pPr>
              <a:spcBef>
                <a:spcPts val="0"/>
              </a:spcBef>
            </a:pPr>
            <a:endParaRPr lang="en-US" sz="2000" dirty="0"/>
          </a:p>
          <a:p>
            <a:pPr>
              <a:spcBef>
                <a:spcPts val="0"/>
              </a:spcBef>
            </a:pPr>
            <a:r>
              <a:rPr lang="en-US" sz="2000" b="1" dirty="0">
                <a:solidFill>
                  <a:srgbClr val="FF0000"/>
                </a:solidFill>
              </a:rPr>
              <a:t>P: </a:t>
            </a:r>
            <a:r>
              <a:rPr lang="en-US" sz="2000" dirty="0"/>
              <a:t>an objective function the agent is maximizing (or minimizing)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sz="2000" b="1" dirty="0">
                <a:solidFill>
                  <a:srgbClr val="FF0000"/>
                </a:solidFill>
              </a:rPr>
              <a:t>E: </a:t>
            </a:r>
            <a:r>
              <a:rPr lang="en-US" sz="2000" dirty="0">
                <a:solidFill>
                  <a:srgbClr val="000000"/>
                </a:solidFill>
              </a:rPr>
              <a:t>a</a:t>
            </a:r>
            <a:r>
              <a:rPr lang="en-US" sz="2000" dirty="0"/>
              <a:t> formal representation for </a:t>
            </a:r>
            <a:r>
              <a:rPr lang="en-US" sz="2000" i="1" dirty="0">
                <a:solidFill>
                  <a:srgbClr val="0000FF"/>
                </a:solidFill>
              </a:rPr>
              <a:t>states</a:t>
            </a:r>
          </a:p>
          <a:p>
            <a:pPr lvl="1">
              <a:spcBef>
                <a:spcPts val="0"/>
              </a:spcBef>
            </a:pPr>
            <a:r>
              <a:rPr lang="en-US" i="1" dirty="0">
                <a:solidFill>
                  <a:srgbClr val="0000FF"/>
                </a:solidFill>
              </a:rPr>
              <a:t>A state  =  a group of </a:t>
            </a:r>
            <a:r>
              <a:rPr lang="en-US" b="1" dirty="0">
                <a:solidFill>
                  <a:srgbClr val="FF0000"/>
                </a:solidFill>
              </a:rPr>
              <a:t>variables</a:t>
            </a:r>
            <a:r>
              <a:rPr lang="en-US" dirty="0"/>
              <a:t>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dirty="0"/>
              <a:t>                 = a tuple of 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i="1" dirty="0">
                <a:solidFill>
                  <a:srgbClr val="0000FF"/>
                </a:solidFill>
              </a:rPr>
              <a:t>var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FF"/>
                </a:solidFill>
              </a:rPr>
              <a:t>=</a:t>
            </a:r>
            <a:r>
              <a:rPr lang="en-US" i="1" dirty="0">
                <a:solidFill>
                  <a:srgbClr val="0000FF"/>
                </a:solidFill>
              </a:rPr>
              <a:t>val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i="1" dirty="0">
                <a:solidFill>
                  <a:srgbClr val="0000FF"/>
                </a:solidFill>
              </a:rPr>
              <a:t>var</a:t>
            </a:r>
            <a:r>
              <a:rPr lang="en-US" baseline="-25000" dirty="0">
                <a:solidFill>
                  <a:srgbClr val="0000FF"/>
                </a:solidFill>
              </a:rPr>
              <a:t>2</a:t>
            </a:r>
            <a:r>
              <a:rPr lang="en-US" dirty="0">
                <a:solidFill>
                  <a:srgbClr val="0000FF"/>
                </a:solidFill>
              </a:rPr>
              <a:t>=</a:t>
            </a:r>
            <a:r>
              <a:rPr lang="en-US" i="1" dirty="0">
                <a:solidFill>
                  <a:srgbClr val="0000FF"/>
                </a:solidFill>
              </a:rPr>
              <a:t>val</a:t>
            </a:r>
            <a:r>
              <a:rPr lang="en-US" baseline="-25000" dirty="0">
                <a:solidFill>
                  <a:srgbClr val="0000FF"/>
                </a:solidFill>
              </a:rPr>
              <a:t>2</a:t>
            </a:r>
            <a:r>
              <a:rPr lang="en-US" dirty="0">
                <a:solidFill>
                  <a:srgbClr val="0000FF"/>
                </a:solidFill>
              </a:rPr>
              <a:t>, … ,</a:t>
            </a:r>
            <a:r>
              <a:rPr lang="en-US" i="1" dirty="0" err="1">
                <a:solidFill>
                  <a:srgbClr val="0000FF"/>
                </a:solidFill>
              </a:rPr>
              <a:t>var</a:t>
            </a:r>
            <a:r>
              <a:rPr lang="en-US" i="1" baseline="-25000" dirty="0" err="1">
                <a:solidFill>
                  <a:srgbClr val="0000FF"/>
                </a:solidFill>
              </a:rPr>
              <a:t>n</a:t>
            </a:r>
            <a:r>
              <a:rPr lang="en-US" dirty="0">
                <a:solidFill>
                  <a:srgbClr val="0000FF"/>
                </a:solidFill>
              </a:rPr>
              <a:t>=</a:t>
            </a:r>
            <a:r>
              <a:rPr lang="en-US" i="1" dirty="0" err="1">
                <a:solidFill>
                  <a:srgbClr val="0000FF"/>
                </a:solidFill>
              </a:rPr>
              <a:t>val</a:t>
            </a:r>
            <a:r>
              <a:rPr lang="en-US" i="1" baseline="-25000" dirty="0" err="1">
                <a:solidFill>
                  <a:srgbClr val="0000FF"/>
                </a:solidFill>
              </a:rPr>
              <a:t>n</a:t>
            </a:r>
            <a:r>
              <a:rPr lang="en-US" dirty="0">
                <a:solidFill>
                  <a:srgbClr val="0000FF"/>
                </a:solidFill>
              </a:rPr>
              <a:t>)</a:t>
            </a:r>
            <a:br>
              <a:rPr lang="en-US" dirty="0">
                <a:solidFill>
                  <a:srgbClr val="0000FF"/>
                </a:solidFill>
              </a:rPr>
            </a:br>
            <a:endParaRPr lang="en-US" dirty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</a:pPr>
            <a:r>
              <a:rPr lang="en-US" sz="2000" b="1" dirty="0">
                <a:solidFill>
                  <a:srgbClr val="FF0000"/>
                </a:solidFill>
              </a:rPr>
              <a:t>A: </a:t>
            </a:r>
            <a:r>
              <a:rPr lang="en-US" sz="2000" dirty="0">
                <a:solidFill>
                  <a:srgbClr val="000000"/>
                </a:solidFill>
              </a:rPr>
              <a:t>a</a:t>
            </a:r>
            <a:r>
              <a:rPr lang="en-US" sz="2000" dirty="0"/>
              <a:t>ctions that change the agent state according to a </a:t>
            </a:r>
            <a:r>
              <a:rPr lang="en-US" sz="2000" i="1" dirty="0">
                <a:solidFill>
                  <a:srgbClr val="0000FF"/>
                </a:solidFill>
              </a:rPr>
              <a:t>transition model</a:t>
            </a:r>
            <a:endParaRPr lang="en-US" i="1" dirty="0"/>
          </a:p>
          <a:p>
            <a:pPr>
              <a:spcBef>
                <a:spcPts val="0"/>
              </a:spcBef>
            </a:pPr>
            <a:r>
              <a:rPr lang="en-US" sz="2000" b="1" dirty="0">
                <a:solidFill>
                  <a:srgbClr val="FF0000"/>
                </a:solidFill>
              </a:rPr>
              <a:t>S: </a:t>
            </a:r>
            <a:r>
              <a:rPr lang="en-US" sz="2000" dirty="0"/>
              <a:t>observations that allow the agent to infer the world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4648200"/>
            <a:ext cx="1715116" cy="182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5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is AI?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AI history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AI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Smart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PEAS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678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534400" cy="1143000"/>
          </a:xfrm>
        </p:spPr>
        <p:txBody>
          <a:bodyPr/>
          <a:lstStyle/>
          <a:p>
            <a:r>
              <a:rPr lang="en-US" dirty="0"/>
              <a:t>PEAS Example: Autonomous taxi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990600"/>
            <a:ext cx="4267200" cy="5257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FF0000"/>
                </a:solidFill>
              </a:rPr>
              <a:t>Performance measure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function for a safe, fast, legal, comfortable trip</a:t>
            </a:r>
            <a:endParaRPr lang="en-US" sz="2400" i="1" dirty="0"/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FF0000"/>
                </a:solidFill>
              </a:rPr>
              <a:t>Environment states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Roads, traffic, pedestrians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FF0000"/>
                </a:solidFill>
              </a:rPr>
              <a:t>Actuators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Steering wheels, engine, brake, signal, 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FF0000"/>
                </a:solidFill>
              </a:rPr>
              <a:t>Sensors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Cameras, LIDAR, speedometer, GPS, odometer, engine sensors, keyboard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495800" y="2057400"/>
            <a:ext cx="4283442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0064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9144000" cy="914400"/>
          </a:xfrm>
        </p:spPr>
        <p:txBody>
          <a:bodyPr/>
          <a:lstStyle/>
          <a:p>
            <a:r>
              <a:rPr lang="en-US" dirty="0"/>
              <a:t> Another PEAS example: Email spam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Performance measure</a:t>
            </a:r>
          </a:p>
          <a:p>
            <a:pPr lvl="1"/>
            <a:r>
              <a:rPr lang="en-US" sz="2800" dirty="0"/>
              <a:t>Minimizing false positives, false negatives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Environment states</a:t>
            </a:r>
          </a:p>
          <a:p>
            <a:pPr lvl="1"/>
            <a:r>
              <a:rPr lang="en-US" sz="2800" dirty="0"/>
              <a:t>A user’s email account, email server</a:t>
            </a:r>
          </a:p>
          <a:p>
            <a:r>
              <a:rPr lang="en-US" sz="2800" dirty="0">
                <a:solidFill>
                  <a:srgbClr val="FF0000"/>
                </a:solidFill>
              </a:rPr>
              <a:t>Actuators</a:t>
            </a:r>
          </a:p>
          <a:p>
            <a:pPr lvl="1"/>
            <a:r>
              <a:rPr lang="en-US" sz="2800" dirty="0"/>
              <a:t>Mark as spam, delete, etc.</a:t>
            </a:r>
          </a:p>
          <a:p>
            <a:r>
              <a:rPr lang="en-US" sz="2800" dirty="0">
                <a:solidFill>
                  <a:srgbClr val="FF0000"/>
                </a:solidFill>
              </a:rPr>
              <a:t>Sensors</a:t>
            </a:r>
          </a:p>
          <a:p>
            <a:pPr lvl="1"/>
            <a:r>
              <a:rPr lang="en-US" sz="2800" dirty="0"/>
              <a:t>Incoming messages, other information about user’s account</a:t>
            </a:r>
          </a:p>
        </p:txBody>
      </p:sp>
    </p:spTree>
    <p:extLst>
      <p:ext uri="{BB962C8B-B14F-4D97-AF65-F5344CB8AC3E}">
        <p14:creationId xmlns:p14="http://schemas.microsoft.com/office/powerpoint/2010/main" val="343968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AI can do today?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905000"/>
            <a:ext cx="5959805" cy="38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87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187" y="2362200"/>
            <a:ext cx="6143625" cy="326707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33400" y="914400"/>
            <a:ext cx="7772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0" dirty="0" err="1"/>
              <a:t>Waymo</a:t>
            </a:r>
            <a:r>
              <a:rPr lang="en-US" b="0" dirty="0"/>
              <a:t> (Google) self-driving cars get green light to carry passengers in California</a:t>
            </a:r>
          </a:p>
          <a:p>
            <a:endParaRPr lang="en-US" b="0" kern="0" dirty="0"/>
          </a:p>
          <a:p>
            <a:endParaRPr lang="en-US" b="0" kern="0" dirty="0"/>
          </a:p>
          <a:p>
            <a:endParaRPr lang="en-US" b="0" kern="0" dirty="0"/>
          </a:p>
          <a:p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1415348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6477000"/>
            <a:ext cx="5943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  <a:hlinkClick r:id="rId2"/>
              </a:rPr>
              <a:t>https://</a:t>
            </a:r>
            <a:r>
              <a:rPr lang="en-US" b="0" dirty="0" err="1">
                <a:solidFill>
                  <a:schemeClr val="tx1"/>
                </a:solidFill>
                <a:hlinkClick r:id="rId2"/>
              </a:rPr>
              <a:t>www.cbinsights.com</a:t>
            </a:r>
            <a:r>
              <a:rPr lang="en-US" b="0" dirty="0">
                <a:solidFill>
                  <a:schemeClr val="tx1"/>
                </a:solidFill>
                <a:hlinkClick r:id="rId2"/>
              </a:rPr>
              <a:t>/research/artificial-intelligence-top-startups/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7772400" cy="838200"/>
          </a:xfrm>
        </p:spPr>
        <p:txBody>
          <a:bodyPr/>
          <a:lstStyle/>
          <a:p>
            <a:pPr algn="ctr"/>
            <a:r>
              <a:rPr lang="en-US" sz="2400" dirty="0"/>
              <a:t>100 most promising AI startups redefining industries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99160"/>
            <a:ext cx="7183120" cy="538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71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AI 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15373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 study on how to </a:t>
            </a:r>
            <a:r>
              <a:rPr lang="en-US" sz="2000" dirty="0">
                <a:solidFill>
                  <a:srgbClr val="FF0000"/>
                </a:solidFill>
              </a:rPr>
              <a:t>program computers </a:t>
            </a:r>
            <a:r>
              <a:rPr lang="en-US" sz="2000" dirty="0">
                <a:solidFill>
                  <a:srgbClr val="0000FF"/>
                </a:solidFill>
              </a:rPr>
              <a:t>to solve </a:t>
            </a:r>
            <a:r>
              <a:rPr lang="en-US" sz="2000" b="1" dirty="0">
                <a:solidFill>
                  <a:srgbClr val="FF0000"/>
                </a:solidFill>
              </a:rPr>
              <a:t>hard problems </a:t>
            </a:r>
            <a:r>
              <a:rPr lang="en-US" sz="2000" dirty="0"/>
              <a:t>that traditionally require </a:t>
            </a:r>
            <a:r>
              <a:rPr lang="en-US" sz="2000" dirty="0">
                <a:solidFill>
                  <a:srgbClr val="009900"/>
                </a:solidFill>
              </a:rPr>
              <a:t>human intelligence to solve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453" y="2362200"/>
            <a:ext cx="5283200" cy="3962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059" y="2971800"/>
            <a:ext cx="19560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Thinking humanly</a:t>
            </a:r>
          </a:p>
        </p:txBody>
      </p:sp>
      <p:sp>
        <p:nvSpPr>
          <p:cNvPr id="5" name="Rectangle 4"/>
          <p:cNvSpPr/>
          <p:nvPr/>
        </p:nvSpPr>
        <p:spPr>
          <a:xfrm>
            <a:off x="-35947" y="4884003"/>
            <a:ext cx="21974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9900"/>
                </a:solidFill>
              </a:rPr>
              <a:t>Thinking rationally</a:t>
            </a:r>
          </a:p>
        </p:txBody>
      </p:sp>
      <p:sp>
        <p:nvSpPr>
          <p:cNvPr id="6" name="Rectangle 5"/>
          <p:cNvSpPr/>
          <p:nvPr/>
        </p:nvSpPr>
        <p:spPr>
          <a:xfrm>
            <a:off x="7352645" y="2971800"/>
            <a:ext cx="16792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</a:rPr>
              <a:t>Acting humanly</a:t>
            </a:r>
          </a:p>
        </p:txBody>
      </p:sp>
      <p:sp>
        <p:nvSpPr>
          <p:cNvPr id="7" name="Rectangle 6"/>
          <p:cNvSpPr/>
          <p:nvPr/>
        </p:nvSpPr>
        <p:spPr>
          <a:xfrm>
            <a:off x="7279253" y="4800600"/>
            <a:ext cx="18624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Acting rationally</a:t>
            </a:r>
          </a:p>
        </p:txBody>
      </p:sp>
    </p:spTree>
    <p:extLst>
      <p:ext uri="{BB962C8B-B14F-4D97-AF65-F5344CB8AC3E}">
        <p14:creationId xmlns:p14="http://schemas.microsoft.com/office/powerpoint/2010/main" val="329611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7772400" cy="838200"/>
          </a:xfrm>
        </p:spPr>
        <p:txBody>
          <a:bodyPr/>
          <a:lstStyle/>
          <a:p>
            <a:r>
              <a:rPr lang="en-US" dirty="0"/>
              <a:t>History of AI to the present day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914400"/>
            <a:ext cx="8534400" cy="5257800"/>
          </a:xfrm>
        </p:spPr>
        <p:txBody>
          <a:bodyPr/>
          <a:lstStyle/>
          <a:p>
            <a:r>
              <a:rPr lang="en-US" sz="2000" dirty="0">
                <a:solidFill>
                  <a:srgbClr val="0000FF"/>
                </a:solidFill>
              </a:rPr>
              <a:t>1980s</a:t>
            </a:r>
            <a:r>
              <a:rPr lang="en-US" sz="2000" dirty="0"/>
              <a:t>		Expert systems boom </a:t>
            </a:r>
          </a:p>
          <a:p>
            <a:pPr marL="457200" indent="-457200"/>
            <a:r>
              <a:rPr lang="en-US" sz="2000" dirty="0">
                <a:solidFill>
                  <a:srgbClr val="0000FF"/>
                </a:solidFill>
              </a:rPr>
              <a:t>Late 1980s	</a:t>
            </a:r>
            <a:r>
              <a:rPr lang="en-US" sz="2000" dirty="0"/>
              <a:t>Expert system bust; the AI winter	</a:t>
            </a:r>
          </a:p>
          <a:p>
            <a:pPr marL="457200" indent="-457200"/>
            <a:r>
              <a:rPr lang="en-US" sz="2000" dirty="0">
                <a:solidFill>
                  <a:srgbClr val="0000FF"/>
                </a:solidFill>
              </a:rPr>
              <a:t>Mid-1980s</a:t>
            </a:r>
            <a:r>
              <a:rPr lang="en-US" sz="2000" dirty="0"/>
              <a:t> 	</a:t>
            </a:r>
            <a:r>
              <a:rPr lang="en-US" sz="2000" dirty="0">
                <a:solidFill>
                  <a:srgbClr val="FF0000"/>
                </a:solidFill>
              </a:rPr>
              <a:t>Neural networks</a:t>
            </a:r>
            <a:r>
              <a:rPr lang="en-US" sz="2000" dirty="0"/>
              <a:t>, backpropagation</a:t>
            </a:r>
          </a:p>
          <a:p>
            <a:pPr marL="457200" indent="-457200"/>
            <a:r>
              <a:rPr lang="en-US" sz="2000" dirty="0">
                <a:solidFill>
                  <a:srgbClr val="0000FF"/>
                </a:solidFill>
              </a:rPr>
              <a:t>Late 1980s</a:t>
            </a:r>
            <a:r>
              <a:rPr lang="en-US" sz="2000" dirty="0"/>
              <a:t>	</a:t>
            </a:r>
            <a:r>
              <a:rPr lang="en-US" sz="2000" dirty="0">
                <a:solidFill>
                  <a:srgbClr val="FF0000"/>
                </a:solidFill>
              </a:rPr>
              <a:t>Uncertain/Probabilistic knowledge reasoning</a:t>
            </a:r>
          </a:p>
          <a:p>
            <a:r>
              <a:rPr lang="en-US" sz="2000" dirty="0">
                <a:solidFill>
                  <a:srgbClr val="0000FF"/>
                </a:solidFill>
              </a:rPr>
              <a:t>1990s	</a:t>
            </a:r>
            <a:r>
              <a:rPr lang="en-US" sz="2000" dirty="0"/>
              <a:t>	</a:t>
            </a:r>
            <a:r>
              <a:rPr lang="en-US" sz="2000" dirty="0">
                <a:solidFill>
                  <a:srgbClr val="FF0000"/>
                </a:solidFill>
              </a:rPr>
              <a:t>Machine learning </a:t>
            </a:r>
            <a:r>
              <a:rPr lang="en-US" sz="2000" dirty="0"/>
              <a:t>becomes dominant, begins to flourish</a:t>
            </a:r>
          </a:p>
          <a:p>
            <a:r>
              <a:rPr lang="en-US" sz="2000" dirty="0">
                <a:solidFill>
                  <a:srgbClr val="0000FF"/>
                </a:solidFill>
              </a:rPr>
              <a:t>Late 2000s</a:t>
            </a:r>
            <a:r>
              <a:rPr lang="en-US" sz="2000" dirty="0"/>
              <a:t>	Big data come to the stage </a:t>
            </a:r>
          </a:p>
          <a:p>
            <a:r>
              <a:rPr lang="en-US" sz="2000" dirty="0">
                <a:solidFill>
                  <a:srgbClr val="0000FF"/>
                </a:solidFill>
              </a:rPr>
              <a:t>2010s</a:t>
            </a:r>
            <a:r>
              <a:rPr lang="en-US" sz="2000" dirty="0"/>
              <a:t>		</a:t>
            </a:r>
            <a:r>
              <a:rPr lang="en-US" sz="2000" dirty="0">
                <a:solidFill>
                  <a:srgbClr val="FF0000"/>
                </a:solidFill>
              </a:rPr>
              <a:t>Deep learning started to flourish everywhere</a:t>
            </a:r>
          </a:p>
          <a:p>
            <a:r>
              <a:rPr lang="en-US" sz="2000" dirty="0"/>
              <a:t>			New industry boom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4114800"/>
            <a:ext cx="4267200" cy="240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3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563880"/>
            <a:ext cx="7772400" cy="395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01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Applications: Self-driving cars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0682" y="6096000"/>
            <a:ext cx="425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accent2"/>
                </a:solidFill>
              </a:rPr>
              <a:t>Video:  A ride in a </a:t>
            </a:r>
            <a:r>
              <a:rPr lang="en-US" sz="1800" b="0" dirty="0" err="1">
                <a:solidFill>
                  <a:schemeClr val="accent2"/>
                </a:solidFill>
              </a:rPr>
              <a:t>Waymo</a:t>
            </a:r>
            <a:r>
              <a:rPr lang="en-US" sz="1800" b="0" dirty="0">
                <a:solidFill>
                  <a:schemeClr val="accent2"/>
                </a:solidFill>
              </a:rPr>
              <a:t> driverless car</a:t>
            </a:r>
          </a:p>
        </p:txBody>
      </p:sp>
      <p:pic>
        <p:nvPicPr>
          <p:cNvPr id="6" name="Picture 5" descr="Screen Shot 2017-08-28 at 11.45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990600"/>
            <a:ext cx="4549105" cy="4800600"/>
          </a:xfrm>
          <a:prstGeom prst="rect">
            <a:avLst/>
          </a:prstGeom>
        </p:spPr>
      </p:pic>
      <p:pic>
        <p:nvPicPr>
          <p:cNvPr id="7" name="Picture 6" descr="Screen Shot 2017-08-28 at 11.45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990599"/>
            <a:ext cx="4267201" cy="45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10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Applications: Computer Vision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81200" y="4800600"/>
            <a:ext cx="5181600" cy="1447800"/>
          </a:xfrm>
        </p:spPr>
        <p:txBody>
          <a:bodyPr/>
          <a:lstStyle/>
          <a:p>
            <a:pPr marL="0" indent="0" algn="ctr"/>
            <a:r>
              <a:rPr lang="en-US" sz="1800" dirty="0">
                <a:hlinkClick r:id="rId2"/>
              </a:rPr>
              <a:t>Computer Eyesight Gets a Lot More Accurate</a:t>
            </a:r>
            <a:r>
              <a:rPr lang="en-US" sz="1800" dirty="0"/>
              <a:t>, </a:t>
            </a:r>
            <a:br>
              <a:rPr lang="en-US" sz="1800" dirty="0"/>
            </a:br>
            <a:r>
              <a:rPr lang="en-US" sz="1800" dirty="0"/>
              <a:t>NY Times Bits blog, August 18, 2014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990600"/>
            <a:ext cx="7217782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67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Applications:  Computer Vision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600" y="5867400"/>
            <a:ext cx="3657600" cy="381000"/>
          </a:xfrm>
        </p:spPr>
        <p:txBody>
          <a:bodyPr/>
          <a:lstStyle/>
          <a:p>
            <a:pPr marL="0" indent="0" algn="ctr"/>
            <a:r>
              <a:rPr lang="en-US" sz="1400" dirty="0">
                <a:hlinkClick r:id="rId2"/>
              </a:rPr>
              <a:t>Facebook accessibility tools for the visually impaired</a:t>
            </a:r>
            <a:r>
              <a:rPr lang="en-US" sz="1400" dirty="0"/>
              <a:t>  (</a:t>
            </a:r>
            <a:r>
              <a:rPr lang="en-US" sz="1400" dirty="0">
                <a:solidFill>
                  <a:srgbClr val="FF0000"/>
                </a:solidFill>
              </a:rPr>
              <a:t>convert images to captions</a:t>
            </a:r>
            <a:r>
              <a:rPr lang="en-US" sz="1400" dirty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24001"/>
            <a:ext cx="4204137" cy="42671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2438400"/>
            <a:ext cx="3311846" cy="2209800"/>
          </a:xfrm>
          <a:prstGeom prst="rect">
            <a:avLst/>
          </a:prstGeom>
        </p:spPr>
      </p:pic>
      <p:sp>
        <p:nvSpPr>
          <p:cNvPr id="9" name="Content Placeholder 7"/>
          <p:cNvSpPr txBox="1">
            <a:spLocks/>
          </p:cNvSpPr>
          <p:nvPr/>
        </p:nvSpPr>
        <p:spPr bwMode="auto">
          <a:xfrm>
            <a:off x="4953000" y="5658143"/>
            <a:ext cx="3657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sz="1400" b="0" dirty="0">
                <a:hlinkClick r:id="rId2"/>
              </a:rPr>
              <a:t>AI beats human pathologists at detecting cancer</a:t>
            </a:r>
            <a:r>
              <a:rPr lang="en-US" sz="1400" b="0" dirty="0"/>
              <a:t>/tumor</a:t>
            </a:r>
          </a:p>
        </p:txBody>
      </p:sp>
    </p:spTree>
    <p:extLst>
      <p:ext uri="{BB962C8B-B14F-4D97-AF65-F5344CB8AC3E}">
        <p14:creationId xmlns:p14="http://schemas.microsoft.com/office/powerpoint/2010/main" val="2629745334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95441</TotalTime>
  <Words>816</Words>
  <Application>Microsoft Office PowerPoint</Application>
  <PresentationFormat>On-screen Show (4:3)</PresentationFormat>
  <Paragraphs>135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inherit</vt:lpstr>
      <vt:lpstr>Arial</vt:lpstr>
      <vt:lpstr>Open Sans</vt:lpstr>
      <vt:lpstr>Times New Roman</vt:lpstr>
      <vt:lpstr>Blank Presentation</vt:lpstr>
      <vt:lpstr>Lecture 1  Introduction to Artificial Intelligence </vt:lpstr>
      <vt:lpstr>Overview</vt:lpstr>
      <vt:lpstr>100 most promising AI startups redefining industries</vt:lpstr>
      <vt:lpstr>What is AI ?</vt:lpstr>
      <vt:lpstr>History of AI to the present day</vt:lpstr>
      <vt:lpstr>PowerPoint Presentation</vt:lpstr>
      <vt:lpstr>AI Applications: Self-driving cars</vt:lpstr>
      <vt:lpstr>AI Applications: Computer Vision</vt:lpstr>
      <vt:lpstr>AI Applications:  Computer Vision</vt:lpstr>
      <vt:lpstr>AI Applications:  Computer Vision</vt:lpstr>
      <vt:lpstr>AI Applications: Speech and natural language</vt:lpstr>
      <vt:lpstr>AI Applications: Games</vt:lpstr>
      <vt:lpstr>AI Applications: Robotics</vt:lpstr>
      <vt:lpstr>Towel-folding robot</vt:lpstr>
      <vt:lpstr>Focus of this class</vt:lpstr>
      <vt:lpstr>PowerPoint Presentation</vt:lpstr>
      <vt:lpstr>Agents</vt:lpstr>
      <vt:lpstr>Smart agents</vt:lpstr>
      <vt:lpstr>PEAS model: on which most of AI agents work upon</vt:lpstr>
      <vt:lpstr>PEAS Example: Autonomous taxi</vt:lpstr>
      <vt:lpstr> Another PEAS example: Email spam filter</vt:lpstr>
      <vt:lpstr>Video</vt:lpstr>
      <vt:lpstr>Video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Sparse Texture Representation Using Affine-Invariant Regions</dc:title>
  <dc:creator>Lana</dc:creator>
  <cp:lastModifiedBy>Chen, Haiquan</cp:lastModifiedBy>
  <cp:revision>2999</cp:revision>
  <cp:lastPrinted>2016-08-22T21:48:09Z</cp:lastPrinted>
  <dcterms:created xsi:type="dcterms:W3CDTF">2003-06-12T19:48:44Z</dcterms:created>
  <dcterms:modified xsi:type="dcterms:W3CDTF">2022-08-28T16:19:29Z</dcterms:modified>
</cp:coreProperties>
</file>